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5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86" r:id="rId4"/>
  </p:sldMasterIdLst>
  <p:notesMasterIdLst>
    <p:notesMasterId r:id="rId20"/>
  </p:notesMasterIdLst>
  <p:sldIdLst>
    <p:sldId id="257" r:id="rId5"/>
    <p:sldId id="325" r:id="rId6"/>
    <p:sldId id="335" r:id="rId7"/>
    <p:sldId id="328" r:id="rId8"/>
    <p:sldId id="327" r:id="rId9"/>
    <p:sldId id="329" r:id="rId10"/>
    <p:sldId id="326" r:id="rId11"/>
    <p:sldId id="334" r:id="rId12"/>
    <p:sldId id="338" r:id="rId13"/>
    <p:sldId id="337" r:id="rId14"/>
    <p:sldId id="330" r:id="rId15"/>
    <p:sldId id="331" r:id="rId16"/>
    <p:sldId id="332" r:id="rId17"/>
    <p:sldId id="336" r:id="rId18"/>
    <p:sldId id="333" r:id="rId19"/>
  </p:sldIdLst>
  <p:sldSz cx="12193588" cy="6858000"/>
  <p:notesSz cx="6858000" cy="9144000"/>
  <p:defaultTextStyle>
    <a:defPPr>
      <a:defRPr lang="en-US"/>
    </a:defPPr>
    <a:lvl1pPr marL="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1D1D1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7" autoAdjust="0"/>
    <p:restoredTop sz="94646"/>
  </p:normalViewPr>
  <p:slideViewPr>
    <p:cSldViewPr snapToGrid="0" snapToObjects="1">
      <p:cViewPr varScale="1">
        <p:scale>
          <a:sx n="73" d="100"/>
          <a:sy n="73" d="100"/>
        </p:scale>
        <p:origin x="27" y="261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D18A7-43C7-427F-B7B0-1819CAA07B8D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184316-184F-4117-9943-7754B50E5B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987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4316-184F-4117-9943-7754B50E5B6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86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4316-184F-4117-9943-7754B50E5B6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987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4316-184F-4117-9943-7754B50E5B6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708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329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339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C2F9775-A611-44D8-8A59-15AAEA4A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86577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86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6774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25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61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2858045" y="841948"/>
            <a:ext cx="1336033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395623" y="841948"/>
            <a:ext cx="3612598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>
              <a:lnSpc>
                <a:spcPct val="130000"/>
              </a:lnSpc>
            </a:pPr>
            <a:r>
              <a:rPr kumimoji="1"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r>
              <a:rPr lang="zh-CN" altLang="en-US" sz="1333" dirty="0">
                <a:solidFill>
                  <a:prstClr val="white"/>
                </a:solidFill>
              </a:rPr>
              <a:t> 部分设计灵感与元素来源于网络</a:t>
            </a: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 </a:t>
            </a:r>
            <a:r>
              <a:rPr lang="zh-CN" altLang="en-US" sz="1333" dirty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61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6273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4143155" y="4093452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862560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30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41" r:id="rId1"/>
    <p:sldLayoutId id="2147493542" r:id="rId2"/>
    <p:sldLayoutId id="2147493543" r:id="rId3"/>
    <p:sldLayoutId id="2147493544" r:id="rId4"/>
    <p:sldLayoutId id="2147493545" r:id="rId5"/>
    <p:sldLayoutId id="2147493487" r:id="rId6"/>
    <p:sldLayoutId id="2147493488" r:id="rId7"/>
    <p:sldLayoutId id="2147493489" r:id="rId8"/>
  </p:sldLayoutIdLst>
  <p:hf hdr="0" ftr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11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68580" y="3318603"/>
            <a:ext cx="72974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2D050"/>
                </a:solidFill>
              </a:rPr>
              <a:t>BMW </a:t>
            </a:r>
            <a:r>
              <a:rPr lang="zh-CN" altLang="en-US" sz="3200" b="1" dirty="0">
                <a:solidFill>
                  <a:srgbClr val="92D050"/>
                </a:solidFill>
              </a:rPr>
              <a:t>挑战任务</a:t>
            </a:r>
            <a:endParaRPr lang="en-US" altLang="zh-CN" sz="3200" b="1" dirty="0">
              <a:solidFill>
                <a:srgbClr val="92D050"/>
              </a:solidFill>
            </a:endParaRPr>
          </a:p>
          <a:p>
            <a:pPr lvl="3"/>
            <a:r>
              <a:rPr lang="en-US" altLang="zh-CN" sz="3200" b="1" dirty="0">
                <a:solidFill>
                  <a:srgbClr val="92D050"/>
                </a:solidFill>
              </a:rPr>
              <a:t>——</a:t>
            </a:r>
            <a:r>
              <a:rPr lang="zh-CN" altLang="en-US" sz="3200" b="1" dirty="0">
                <a:solidFill>
                  <a:srgbClr val="92D050"/>
                </a:solidFill>
              </a:rPr>
              <a:t>多模式交通出行规划</a:t>
            </a:r>
            <a:endParaRPr kumimoji="1" lang="zh-CN" altLang="en-US" sz="3200" b="1" dirty="0">
              <a:solidFill>
                <a:srgbClr val="92D050"/>
              </a:solidFill>
              <a:ea typeface="宋体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57178" y="1448964"/>
            <a:ext cx="32932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dirty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黑客马拉松</a:t>
            </a:r>
          </a:p>
          <a:p>
            <a:r>
              <a:rPr kumimoji="1" lang="en-US" altLang="zh-CN" sz="4000" b="1" dirty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Hackathon </a:t>
            </a:r>
            <a:endParaRPr kumimoji="1" lang="zh-CN" altLang="en-US" sz="4000" b="1" dirty="0">
              <a:solidFill>
                <a:srgbClr val="FFFFFF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36858" y="6364644"/>
            <a:ext cx="5003032" cy="285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80"/>
              </a:lnSpc>
            </a:pPr>
            <a:r>
              <a:rPr kumimoji="1" lang="en-US" altLang="zh-CN" dirty="0">
                <a:solidFill>
                  <a:schemeClr val="accent2"/>
                </a:solidFill>
                <a:ea typeface="微软雅黑"/>
                <a:cs typeface="Arial"/>
              </a:rPr>
              <a:t>PRESENTED</a:t>
            </a:r>
            <a:r>
              <a:rPr kumimoji="1" lang="zh-CN" altLang="en-US" dirty="0">
                <a:solidFill>
                  <a:schemeClr val="accent2"/>
                </a:solidFill>
                <a:ea typeface="微软雅黑"/>
                <a:cs typeface="Arial"/>
              </a:rPr>
              <a:t> </a:t>
            </a:r>
            <a:r>
              <a:rPr kumimoji="1" lang="en-US" altLang="zh-CN" dirty="0">
                <a:solidFill>
                  <a:schemeClr val="accent2"/>
                </a:solidFill>
                <a:ea typeface="微软雅黑"/>
                <a:cs typeface="Arial"/>
              </a:rPr>
              <a:t>BY</a:t>
            </a:r>
            <a:r>
              <a:rPr kumimoji="1" lang="zh-CN" altLang="en-US" dirty="0">
                <a:solidFill>
                  <a:schemeClr val="accent2"/>
                </a:solidFill>
                <a:ea typeface="微软雅黑"/>
                <a:cs typeface="Arial"/>
              </a:rPr>
              <a:t> </a:t>
            </a:r>
            <a:r>
              <a:rPr kumimoji="1" lang="en-US" altLang="zh-CN" dirty="0">
                <a:solidFill>
                  <a:schemeClr val="accent2"/>
                </a:solidFill>
                <a:ea typeface="微软雅黑"/>
                <a:cs typeface="Arial"/>
              </a:rPr>
              <a:t>JN507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40" y="6059897"/>
            <a:ext cx="1924721" cy="6094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32CADC36-3C30-41E4-A6BA-105DD95A79F1}"/>
              </a:ext>
            </a:extLst>
          </p:cNvPr>
          <p:cNvGrpSpPr/>
          <p:nvPr/>
        </p:nvGrpSpPr>
        <p:grpSpPr>
          <a:xfrm>
            <a:off x="8802906" y="552936"/>
            <a:ext cx="3017925" cy="923330"/>
            <a:chOff x="5805519" y="1045223"/>
            <a:chExt cx="3017925" cy="92333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8C74536-8964-4294-B290-61722DAD03E6}"/>
                </a:ext>
              </a:extLst>
            </p:cNvPr>
            <p:cNvSpPr/>
            <p:nvPr/>
          </p:nvSpPr>
          <p:spPr>
            <a:xfrm>
              <a:off x="5805519" y="1129192"/>
              <a:ext cx="595281" cy="190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8D700A9-EE79-417A-8326-D6B553C741DC}"/>
                </a:ext>
              </a:extLst>
            </p:cNvPr>
            <p:cNvSpPr/>
            <p:nvPr/>
          </p:nvSpPr>
          <p:spPr>
            <a:xfrm>
              <a:off x="6001901" y="1332770"/>
              <a:ext cx="208655" cy="57755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54F5115-BA6A-4CC6-92FD-1B96AED76BC8}"/>
                </a:ext>
              </a:extLst>
            </p:cNvPr>
            <p:cNvSpPr/>
            <p:nvPr/>
          </p:nvSpPr>
          <p:spPr>
            <a:xfrm>
              <a:off x="6670962" y="1129192"/>
              <a:ext cx="465333" cy="1902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51AFBFE-40E7-4E45-90FA-6D79923C5795}"/>
                </a:ext>
              </a:extLst>
            </p:cNvPr>
            <p:cNvSpPr/>
            <p:nvPr/>
          </p:nvSpPr>
          <p:spPr>
            <a:xfrm>
              <a:off x="6429895" y="1332770"/>
              <a:ext cx="224444" cy="57755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C6DF2A1-12B1-4546-837D-C94E3C7570D8}"/>
                </a:ext>
              </a:extLst>
            </p:cNvPr>
            <p:cNvSpPr/>
            <p:nvPr/>
          </p:nvSpPr>
          <p:spPr>
            <a:xfrm>
              <a:off x="6661023" y="1692965"/>
              <a:ext cx="475272" cy="21735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D61D941-EBBF-45CB-A889-25C63F4A5F5D}"/>
                </a:ext>
              </a:extLst>
            </p:cNvPr>
            <p:cNvSpPr txBox="1"/>
            <p:nvPr/>
          </p:nvSpPr>
          <p:spPr>
            <a:xfrm>
              <a:off x="7172739" y="1045223"/>
              <a:ext cx="16507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chemeClr val="bg1"/>
                  </a:solidFill>
                </a:rPr>
                <a:t>SHANGHAI</a:t>
              </a:r>
            </a:p>
            <a:p>
              <a:r>
                <a:rPr lang="en-US" altLang="zh-CN" sz="1800" dirty="0">
                  <a:solidFill>
                    <a:schemeClr val="bg1"/>
                  </a:solidFill>
                </a:rPr>
                <a:t>CHINA</a:t>
              </a:r>
            </a:p>
            <a:p>
              <a:r>
                <a:rPr lang="en-US" altLang="zh-CN" sz="1800" dirty="0">
                  <a:solidFill>
                    <a:schemeClr val="bg1"/>
                  </a:solidFill>
                </a:rPr>
                <a:t>2017</a:t>
              </a:r>
              <a:endParaRPr lang="zh-CN" altLang="en-US" sz="1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823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E1A1A79-FBD1-47AE-BD05-B0F5BE15A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62" y="1197944"/>
            <a:ext cx="7275959" cy="35277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BBE41B5-7061-406D-9857-5BCE6E07B6F1}"/>
              </a:ext>
            </a:extLst>
          </p:cNvPr>
          <p:cNvSpPr txBox="1"/>
          <p:nvPr/>
        </p:nvSpPr>
        <p:spPr>
          <a:xfrm>
            <a:off x="479323" y="342110"/>
            <a:ext cx="3185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92D050"/>
                </a:solidFill>
              </a:rPr>
              <a:t>Demo</a:t>
            </a:r>
            <a:r>
              <a:rPr lang="zh-CN" altLang="en-US" sz="3600" dirty="0">
                <a:solidFill>
                  <a:srgbClr val="92D050"/>
                </a:solidFill>
              </a:rPr>
              <a:t>演示</a:t>
            </a:r>
            <a:r>
              <a:rPr lang="zh-CN" altLang="en-US" sz="3200" dirty="0">
                <a:solidFill>
                  <a:srgbClr val="92D050"/>
                </a:solidFill>
              </a:rPr>
              <a:t>：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44DB5C9-5FBA-42A3-8966-C308058F6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590" y="1704281"/>
            <a:ext cx="8418225" cy="4749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8F168E-C4B9-4303-90B1-8EBB2D5E3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559" y="2343630"/>
            <a:ext cx="9228026" cy="420261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F47FBD4-AD81-4749-9DBA-C58F65A454BD}"/>
              </a:ext>
            </a:extLst>
          </p:cNvPr>
          <p:cNvSpPr txBox="1"/>
          <p:nvPr/>
        </p:nvSpPr>
        <p:spPr>
          <a:xfrm>
            <a:off x="1037345" y="5624713"/>
            <a:ext cx="8027621" cy="101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CC9CCD7-D703-4C25-81DC-9400F26C9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861" y="1031656"/>
            <a:ext cx="8826954" cy="48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7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202876" y="191611"/>
            <a:ext cx="7901508" cy="126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794" dirty="0">
                <a:solidFill>
                  <a:srgbClr val="92D050"/>
                </a:solidFill>
                <a:cs typeface="Impact"/>
              </a:rPr>
              <a:t>特殊用户</a:t>
            </a:r>
            <a:r>
              <a:rPr kumimoji="1" lang="en-US" altLang="zh-CN" sz="3794" dirty="0">
                <a:solidFill>
                  <a:srgbClr val="92D050"/>
                </a:solidFill>
                <a:cs typeface="Impact"/>
              </a:rPr>
              <a:t>(Special user)</a:t>
            </a:r>
          </a:p>
          <a:p>
            <a:pPr algn="ctr"/>
            <a:endParaRPr kumimoji="1" lang="zh-CN" altLang="en-US" sz="3794" dirty="0">
              <a:solidFill>
                <a:srgbClr val="92D050"/>
              </a:solidFill>
              <a:cs typeface="Impact"/>
            </a:endParaRPr>
          </a:p>
        </p:txBody>
      </p:sp>
      <p:cxnSp>
        <p:nvCxnSpPr>
          <p:cNvPr id="17" name="直线连接符 21"/>
          <p:cNvCxnSpPr/>
          <p:nvPr/>
        </p:nvCxnSpPr>
        <p:spPr>
          <a:xfrm>
            <a:off x="1753286" y="1018761"/>
            <a:ext cx="8959541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312484" y="1258237"/>
            <a:ext cx="6096122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轮椅用户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(wheelchair user)</a:t>
            </a:r>
          </a:p>
        </p:txBody>
      </p:sp>
      <p:cxnSp>
        <p:nvCxnSpPr>
          <p:cNvPr id="39" name="直接箭头连接符 38"/>
          <p:cNvCxnSpPr>
            <a:stCxn id="43" idx="3"/>
            <a:endCxn id="41" idx="1"/>
          </p:cNvCxnSpPr>
          <p:nvPr/>
        </p:nvCxnSpPr>
        <p:spPr>
          <a:xfrm flipV="1">
            <a:off x="7874556" y="2967066"/>
            <a:ext cx="1315444" cy="1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2495104" y="2959741"/>
            <a:ext cx="1864148" cy="7326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9190000" y="2447882"/>
            <a:ext cx="2851188" cy="10383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优先推荐有轮椅通道的目的地入口。</a:t>
            </a:r>
          </a:p>
        </p:txBody>
      </p:sp>
      <p:sp>
        <p:nvSpPr>
          <p:cNvPr id="42" name="矩形 41"/>
          <p:cNvSpPr/>
          <p:nvPr/>
        </p:nvSpPr>
        <p:spPr>
          <a:xfrm>
            <a:off x="406854" y="2559284"/>
            <a:ext cx="2095500" cy="704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输入目的地</a:t>
            </a:r>
          </a:p>
        </p:txBody>
      </p:sp>
      <p:sp>
        <p:nvSpPr>
          <p:cNvPr id="43" name="矩形 42"/>
          <p:cNvSpPr/>
          <p:nvPr/>
        </p:nvSpPr>
        <p:spPr>
          <a:xfrm>
            <a:off x="4359252" y="2447883"/>
            <a:ext cx="3515304" cy="10383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优先推荐适合轮椅出行的交通组合方式。</a:t>
            </a:r>
          </a:p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691710" y="4823449"/>
            <a:ext cx="3515304" cy="10383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室内定位导航技术帮助轮椅用户的电梯，厕所等</a:t>
            </a:r>
          </a:p>
        </p:txBody>
      </p:sp>
      <p:sp>
        <p:nvSpPr>
          <p:cNvPr id="45" name="矩形 44"/>
          <p:cNvSpPr/>
          <p:nvPr/>
        </p:nvSpPr>
        <p:spPr>
          <a:xfrm>
            <a:off x="7231826" y="4815065"/>
            <a:ext cx="3515304" cy="10383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针对轮椅用户更加便捷出行解决方案</a:t>
            </a:r>
          </a:p>
        </p:txBody>
      </p:sp>
      <p:cxnSp>
        <p:nvCxnSpPr>
          <p:cNvPr id="46" name="直接箭头连接符 45"/>
          <p:cNvCxnSpPr>
            <a:endCxn id="45" idx="1"/>
          </p:cNvCxnSpPr>
          <p:nvPr/>
        </p:nvCxnSpPr>
        <p:spPr>
          <a:xfrm flipV="1">
            <a:off x="5287346" y="5334249"/>
            <a:ext cx="1944480" cy="3662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43" idx="2"/>
            <a:endCxn id="45" idx="0"/>
          </p:cNvCxnSpPr>
          <p:nvPr/>
        </p:nvCxnSpPr>
        <p:spPr>
          <a:xfrm>
            <a:off x="6116904" y="3486250"/>
            <a:ext cx="2872574" cy="1328815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endCxn id="45" idx="0"/>
          </p:cNvCxnSpPr>
          <p:nvPr/>
        </p:nvCxnSpPr>
        <p:spPr>
          <a:xfrm flipH="1">
            <a:off x="8989478" y="3503473"/>
            <a:ext cx="1626116" cy="1311592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57213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202876" y="191611"/>
            <a:ext cx="7901508" cy="126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794" dirty="0">
                <a:solidFill>
                  <a:srgbClr val="92D050"/>
                </a:solidFill>
                <a:cs typeface="Impact"/>
              </a:rPr>
              <a:t>特殊用户</a:t>
            </a:r>
            <a:r>
              <a:rPr kumimoji="1" lang="en-US" altLang="zh-CN" sz="3794" dirty="0">
                <a:solidFill>
                  <a:srgbClr val="92D050"/>
                </a:solidFill>
                <a:cs typeface="Impact"/>
              </a:rPr>
              <a:t>(Special user)</a:t>
            </a:r>
          </a:p>
          <a:p>
            <a:pPr algn="ctr"/>
            <a:endParaRPr kumimoji="1" lang="zh-CN" altLang="en-US" sz="3794" dirty="0">
              <a:solidFill>
                <a:srgbClr val="92D050"/>
              </a:solidFill>
              <a:cs typeface="Impact"/>
            </a:endParaRPr>
          </a:p>
        </p:txBody>
      </p:sp>
      <p:cxnSp>
        <p:nvCxnSpPr>
          <p:cNvPr id="17" name="直线连接符 21"/>
          <p:cNvCxnSpPr/>
          <p:nvPr/>
        </p:nvCxnSpPr>
        <p:spPr>
          <a:xfrm>
            <a:off x="1753286" y="1018761"/>
            <a:ext cx="8959541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052864" y="1286021"/>
            <a:ext cx="6096122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盲人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(blind)</a:t>
            </a:r>
          </a:p>
        </p:txBody>
      </p:sp>
      <p:sp>
        <p:nvSpPr>
          <p:cNvPr id="18" name="矩形 17"/>
          <p:cNvSpPr/>
          <p:nvPr/>
        </p:nvSpPr>
        <p:spPr>
          <a:xfrm>
            <a:off x="4519594" y="335678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41973" indent="-241973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醉酒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(Drunk people)</a:t>
            </a:r>
          </a:p>
        </p:txBody>
      </p:sp>
      <p:cxnSp>
        <p:nvCxnSpPr>
          <p:cNvPr id="19" name="直接箭头连接符 18"/>
          <p:cNvCxnSpPr>
            <a:stCxn id="23" idx="3"/>
            <a:endCxn id="21" idx="1"/>
          </p:cNvCxnSpPr>
          <p:nvPr/>
        </p:nvCxnSpPr>
        <p:spPr>
          <a:xfrm flipV="1">
            <a:off x="7874556" y="2543778"/>
            <a:ext cx="1315444" cy="1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2495104" y="2536453"/>
            <a:ext cx="1864148" cy="7326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190000" y="2024594"/>
            <a:ext cx="2851188" cy="10383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语音播报规划好的路径</a:t>
            </a:r>
          </a:p>
        </p:txBody>
      </p:sp>
      <p:sp>
        <p:nvSpPr>
          <p:cNvPr id="22" name="矩形 21"/>
          <p:cNvSpPr/>
          <p:nvPr/>
        </p:nvSpPr>
        <p:spPr>
          <a:xfrm>
            <a:off x="406854" y="2135996"/>
            <a:ext cx="2095500" cy="704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语音输入目的地</a:t>
            </a:r>
          </a:p>
        </p:txBody>
      </p:sp>
      <p:sp>
        <p:nvSpPr>
          <p:cNvPr id="23" name="矩形 22"/>
          <p:cNvSpPr/>
          <p:nvPr/>
        </p:nvSpPr>
        <p:spPr>
          <a:xfrm>
            <a:off x="4359252" y="2024595"/>
            <a:ext cx="3515304" cy="10383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优先推荐适合盲人出行的交通组合方式。（除单车、驾车）</a:t>
            </a:r>
          </a:p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24" name="直接箭头连接符 23"/>
          <p:cNvCxnSpPr>
            <a:stCxn id="28" idx="3"/>
            <a:endCxn id="26" idx="1"/>
          </p:cNvCxnSpPr>
          <p:nvPr/>
        </p:nvCxnSpPr>
        <p:spPr>
          <a:xfrm flipV="1">
            <a:off x="7771462" y="5087554"/>
            <a:ext cx="1315444" cy="1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2392010" y="5080229"/>
            <a:ext cx="1864148" cy="7326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9086906" y="4568370"/>
            <a:ext cx="2851188" cy="10383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避免用户酒驾、降低出行风险</a:t>
            </a:r>
          </a:p>
        </p:txBody>
      </p:sp>
      <p:sp>
        <p:nvSpPr>
          <p:cNvPr id="27" name="矩形 26"/>
          <p:cNvSpPr/>
          <p:nvPr/>
        </p:nvSpPr>
        <p:spPr>
          <a:xfrm>
            <a:off x="303760" y="4679772"/>
            <a:ext cx="2095500" cy="704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输入目的地</a:t>
            </a:r>
          </a:p>
        </p:txBody>
      </p:sp>
      <p:sp>
        <p:nvSpPr>
          <p:cNvPr id="28" name="矩形 27"/>
          <p:cNvSpPr/>
          <p:nvPr/>
        </p:nvSpPr>
        <p:spPr>
          <a:xfrm>
            <a:off x="4256158" y="4568371"/>
            <a:ext cx="3515304" cy="10383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优先推荐出租车、地铁、代驾服务等。</a:t>
            </a:r>
          </a:p>
        </p:txBody>
      </p:sp>
    </p:spTree>
    <p:extLst>
      <p:ext uri="{BB962C8B-B14F-4D97-AF65-F5344CB8AC3E}">
        <p14:creationId xmlns:p14="http://schemas.microsoft.com/office/powerpoint/2010/main" val="229066228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1"/>
          <p:cNvCxnSpPr/>
          <p:nvPr/>
        </p:nvCxnSpPr>
        <p:spPr>
          <a:xfrm>
            <a:off x="1753287" y="1057394"/>
            <a:ext cx="8959541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417150" y="276026"/>
            <a:ext cx="7631813" cy="676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794" dirty="0">
                <a:solidFill>
                  <a:srgbClr val="92D050"/>
                </a:solidFill>
                <a:cs typeface="Impact"/>
              </a:rPr>
              <a:t>计算机视觉技术加速智能出行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973" y="1977882"/>
            <a:ext cx="4939123" cy="44073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4959" y="2067422"/>
            <a:ext cx="6096122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41973" indent="-241973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目前团队两名成员研究方向为深度学习实时目标检测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41973" indent="-241973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自动驾驶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41973" indent="-241973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41973" indent="-241973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智能交通系统（车辆识别计数系统）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41973" indent="-241973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41973" indent="-241973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导盲机器人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41973" indent="-241973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/>
              </a:solidFill>
              <a:latin typeface="+mn-ea"/>
            </a:endParaRPr>
          </a:p>
          <a:p>
            <a:pPr marL="241973" indent="-241973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31047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线连接符 21">
            <a:extLst>
              <a:ext uri="{FF2B5EF4-FFF2-40B4-BE49-F238E27FC236}">
                <a16:creationId xmlns:a16="http://schemas.microsoft.com/office/drawing/2014/main" id="{624616E1-961A-4832-AC88-E16D6B5D0281}"/>
              </a:ext>
            </a:extLst>
          </p:cNvPr>
          <p:cNvCxnSpPr/>
          <p:nvPr/>
        </p:nvCxnSpPr>
        <p:spPr>
          <a:xfrm>
            <a:off x="1753287" y="1057394"/>
            <a:ext cx="8959541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169A220-AEDF-4B5C-BDD6-8F07C9EE545D}"/>
              </a:ext>
            </a:extLst>
          </p:cNvPr>
          <p:cNvSpPr txBox="1"/>
          <p:nvPr/>
        </p:nvSpPr>
        <p:spPr>
          <a:xfrm>
            <a:off x="2417150" y="276026"/>
            <a:ext cx="7631813" cy="676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794" dirty="0">
                <a:solidFill>
                  <a:srgbClr val="92D050"/>
                </a:solidFill>
                <a:cs typeface="Impact"/>
              </a:rPr>
              <a:t>未来展望</a:t>
            </a:r>
            <a:endParaRPr kumimoji="1" lang="en-US" altLang="zh-CN" sz="3794" dirty="0">
              <a:solidFill>
                <a:srgbClr val="92D050"/>
              </a:solidFill>
              <a:cs typeface="Impac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918FD9-8B14-4B52-A4D5-C40CAACE8321}"/>
              </a:ext>
            </a:extLst>
          </p:cNvPr>
          <p:cNvSpPr/>
          <p:nvPr/>
        </p:nvSpPr>
        <p:spPr>
          <a:xfrm>
            <a:off x="-1387199" y="-1065851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精确室内定位？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141074-BEC9-4820-B049-7194901F1A7A}"/>
              </a:ext>
            </a:extLst>
          </p:cNvPr>
          <p:cNvSpPr/>
          <p:nvPr/>
        </p:nvSpPr>
        <p:spPr>
          <a:xfrm>
            <a:off x="-6038954" y="3034917"/>
            <a:ext cx="641714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实时更新个性方案？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32805B-77DA-4E95-AD25-327688B15A84}"/>
              </a:ext>
            </a:extLst>
          </p:cNvPr>
          <p:cNvSpPr/>
          <p:nvPr/>
        </p:nvSpPr>
        <p:spPr>
          <a:xfrm>
            <a:off x="-1623676" y="7210193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驴友拼团？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8EB27A-DB21-487F-9764-AE43A0D2B731}"/>
              </a:ext>
            </a:extLst>
          </p:cNvPr>
          <p:cNvSpPr/>
          <p:nvPr/>
        </p:nvSpPr>
        <p:spPr>
          <a:xfrm>
            <a:off x="4779927" y="7295637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共享游记？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8644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2787E-6 2.96296E-6 L 0.37664 0.54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26" y="272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664 0.5456 L 0.82892 1.1944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14" y="3243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2.22222E-6 L 0.78102 0.01389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83" y="69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8102 0.01389 L 1.51009 0.0138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54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1.48148E-6 L 0.53248 -0.594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61" y="-2995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249 -0.59491 L 1.07825 -1.2050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88" y="-30509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4505E-6 0.01111 L 0.00742 -0.6074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" y="-2983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-0.60741 L -0.00183 -1.2368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-3148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7" grpId="3"/>
      <p:bldP spid="8" grpId="0"/>
      <p:bldP spid="8" grpId="1"/>
      <p:bldP spid="8" grpId="2"/>
      <p:bldP spid="8" grpId="3"/>
      <p:bldP spid="9" grpId="0"/>
      <p:bldP spid="9" grpId="1"/>
      <p:bldP spid="9" grpId="2"/>
      <p:bldP spid="9" grpId="3"/>
      <p:bldP spid="10" grpId="0"/>
      <p:bldP spid="10" grpId="1"/>
      <p:bldP spid="10" grpId="2"/>
      <p:bldP spid="10" grpId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55AF458-47BE-452E-9675-D86B32383982}"/>
              </a:ext>
            </a:extLst>
          </p:cNvPr>
          <p:cNvSpPr txBox="1"/>
          <p:nvPr/>
        </p:nvSpPr>
        <p:spPr>
          <a:xfrm>
            <a:off x="451687" y="1512028"/>
            <a:ext cx="4376519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867" dirty="0">
                <a:solidFill>
                  <a:schemeClr val="accent2"/>
                </a:solidFill>
                <a:ea typeface="宋体"/>
              </a:rPr>
              <a:t>THANK YOU</a:t>
            </a:r>
            <a:endParaRPr kumimoji="1" lang="zh-CN" altLang="en-US" sz="5867" dirty="0">
              <a:solidFill>
                <a:schemeClr val="accent2"/>
              </a:solidFill>
              <a:ea typeface="宋体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B90E62-85D1-45F1-BDC6-7BCF3F982DB8}"/>
              </a:ext>
            </a:extLst>
          </p:cNvPr>
          <p:cNvSpPr txBox="1"/>
          <p:nvPr/>
        </p:nvSpPr>
        <p:spPr>
          <a:xfrm>
            <a:off x="451687" y="2289200"/>
            <a:ext cx="5977919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867" dirty="0">
                <a:solidFill>
                  <a:schemeClr val="accent2"/>
                </a:solidFill>
                <a:ea typeface="宋体"/>
              </a:rPr>
              <a:t>FOR</a:t>
            </a:r>
            <a:r>
              <a:rPr kumimoji="1" lang="zh-CN" altLang="en-US" sz="5867" dirty="0">
                <a:solidFill>
                  <a:schemeClr val="accent2"/>
                </a:solidFill>
                <a:ea typeface="宋体"/>
              </a:rPr>
              <a:t> </a:t>
            </a:r>
            <a:r>
              <a:rPr kumimoji="1" lang="en-US" altLang="zh-CN" sz="5867" dirty="0">
                <a:solidFill>
                  <a:schemeClr val="accent2"/>
                </a:solidFill>
                <a:ea typeface="宋体"/>
              </a:rPr>
              <a:t>WATCHING</a:t>
            </a:r>
            <a:endParaRPr kumimoji="1" lang="zh-CN" altLang="en-US" sz="5867" dirty="0">
              <a:solidFill>
                <a:schemeClr val="accent2"/>
              </a:solidFill>
              <a:ea typeface="宋体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D369C45-1CC9-4706-92D9-0B10BF5027F2}"/>
              </a:ext>
            </a:extLst>
          </p:cNvPr>
          <p:cNvGrpSpPr/>
          <p:nvPr/>
        </p:nvGrpSpPr>
        <p:grpSpPr>
          <a:xfrm>
            <a:off x="8802906" y="552936"/>
            <a:ext cx="3017925" cy="923330"/>
            <a:chOff x="5805519" y="1045223"/>
            <a:chExt cx="3017925" cy="92333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38FD55A-7FD4-40CD-9E33-604EB4AE1091}"/>
                </a:ext>
              </a:extLst>
            </p:cNvPr>
            <p:cNvSpPr/>
            <p:nvPr/>
          </p:nvSpPr>
          <p:spPr>
            <a:xfrm>
              <a:off x="5805519" y="1129192"/>
              <a:ext cx="595281" cy="190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575067E-7683-4B91-8DE2-9A821DC06CBF}"/>
                </a:ext>
              </a:extLst>
            </p:cNvPr>
            <p:cNvSpPr/>
            <p:nvPr/>
          </p:nvSpPr>
          <p:spPr>
            <a:xfrm>
              <a:off x="6001901" y="1332770"/>
              <a:ext cx="208655" cy="57755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44F2276-6B05-4045-8170-E83C6D5D0C2E}"/>
                </a:ext>
              </a:extLst>
            </p:cNvPr>
            <p:cNvSpPr/>
            <p:nvPr/>
          </p:nvSpPr>
          <p:spPr>
            <a:xfrm>
              <a:off x="6670962" y="1129192"/>
              <a:ext cx="465333" cy="1902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6C9F917-F144-4381-A5BF-2B84AABDF89D}"/>
                </a:ext>
              </a:extLst>
            </p:cNvPr>
            <p:cNvSpPr/>
            <p:nvPr/>
          </p:nvSpPr>
          <p:spPr>
            <a:xfrm>
              <a:off x="6429895" y="1332770"/>
              <a:ext cx="224444" cy="57755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F1AA886-79B3-4942-A628-F31022875E4B}"/>
                </a:ext>
              </a:extLst>
            </p:cNvPr>
            <p:cNvSpPr/>
            <p:nvPr/>
          </p:nvSpPr>
          <p:spPr>
            <a:xfrm>
              <a:off x="6661023" y="1692965"/>
              <a:ext cx="475272" cy="21735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BF10609-123A-4208-B50C-6CFA06054ECE}"/>
                </a:ext>
              </a:extLst>
            </p:cNvPr>
            <p:cNvSpPr txBox="1"/>
            <p:nvPr/>
          </p:nvSpPr>
          <p:spPr>
            <a:xfrm>
              <a:off x="7172739" y="1045223"/>
              <a:ext cx="16507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chemeClr val="bg1"/>
                  </a:solidFill>
                </a:rPr>
                <a:t>SHANGHAI</a:t>
              </a:r>
            </a:p>
            <a:p>
              <a:r>
                <a:rPr lang="en-US" altLang="zh-CN" sz="1800" dirty="0">
                  <a:solidFill>
                    <a:schemeClr val="bg1"/>
                  </a:solidFill>
                </a:rPr>
                <a:t>CHINA</a:t>
              </a:r>
            </a:p>
            <a:p>
              <a:r>
                <a:rPr lang="en-US" altLang="zh-CN" sz="1800" dirty="0">
                  <a:solidFill>
                    <a:schemeClr val="bg1"/>
                  </a:solidFill>
                </a:rPr>
                <a:t>2017</a:t>
              </a:r>
              <a:endParaRPr lang="zh-CN" alt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44F1A609-EF5C-4171-BB77-BAD850A60C46}"/>
              </a:ext>
            </a:extLst>
          </p:cNvPr>
          <p:cNvSpPr txBox="1"/>
          <p:nvPr/>
        </p:nvSpPr>
        <p:spPr>
          <a:xfrm>
            <a:off x="8636858" y="6364644"/>
            <a:ext cx="5003032" cy="285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80"/>
              </a:lnSpc>
            </a:pPr>
            <a:r>
              <a:rPr kumimoji="1" lang="en-US" altLang="zh-CN" dirty="0">
                <a:solidFill>
                  <a:schemeClr val="accent2"/>
                </a:solidFill>
                <a:ea typeface="微软雅黑"/>
                <a:cs typeface="Arial"/>
              </a:rPr>
              <a:t>PRESENTED</a:t>
            </a:r>
            <a:r>
              <a:rPr kumimoji="1" lang="zh-CN" altLang="en-US" dirty="0">
                <a:solidFill>
                  <a:schemeClr val="accent2"/>
                </a:solidFill>
                <a:ea typeface="微软雅黑"/>
                <a:cs typeface="Arial"/>
              </a:rPr>
              <a:t> </a:t>
            </a:r>
            <a:r>
              <a:rPr kumimoji="1" lang="en-US" altLang="zh-CN" dirty="0">
                <a:solidFill>
                  <a:schemeClr val="accent2"/>
                </a:solidFill>
                <a:ea typeface="微软雅黑"/>
                <a:cs typeface="Arial"/>
              </a:rPr>
              <a:t>BY</a:t>
            </a:r>
            <a:r>
              <a:rPr kumimoji="1" lang="zh-CN" altLang="en-US" dirty="0">
                <a:solidFill>
                  <a:schemeClr val="accent2"/>
                </a:solidFill>
                <a:ea typeface="微软雅黑"/>
                <a:cs typeface="Arial"/>
              </a:rPr>
              <a:t> </a:t>
            </a:r>
            <a:r>
              <a:rPr kumimoji="1" lang="en-US" altLang="zh-CN" dirty="0">
                <a:solidFill>
                  <a:schemeClr val="accent2"/>
                </a:solidFill>
                <a:ea typeface="微软雅黑"/>
                <a:cs typeface="Arial"/>
              </a:rPr>
              <a:t>JN507</a:t>
            </a:r>
          </a:p>
        </p:txBody>
      </p:sp>
    </p:spTree>
    <p:extLst>
      <p:ext uri="{BB962C8B-B14F-4D97-AF65-F5344CB8AC3E}">
        <p14:creationId xmlns:p14="http://schemas.microsoft.com/office/powerpoint/2010/main" val="2714066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9E008CF-5828-4708-92FE-ABD86DFAD1EC}"/>
              </a:ext>
            </a:extLst>
          </p:cNvPr>
          <p:cNvSpPr/>
          <p:nvPr/>
        </p:nvSpPr>
        <p:spPr>
          <a:xfrm>
            <a:off x="4306529" y="1085234"/>
            <a:ext cx="6614652" cy="4535130"/>
          </a:xfrm>
          <a:prstGeom prst="rect">
            <a:avLst/>
          </a:prstGeom>
          <a:gradFill>
            <a:gsLst>
              <a:gs pos="82000">
                <a:schemeClr val="accent6">
                  <a:lumMod val="84000"/>
                  <a:lumOff val="16000"/>
                  <a:alpha val="1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B64A3F-BA3A-43D9-95C9-B04C16E70042}"/>
              </a:ext>
            </a:extLst>
          </p:cNvPr>
          <p:cNvSpPr txBox="1"/>
          <p:nvPr/>
        </p:nvSpPr>
        <p:spPr>
          <a:xfrm>
            <a:off x="5906728" y="1541205"/>
            <a:ext cx="429915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目录：</a:t>
            </a:r>
            <a:endParaRPr lang="en-US" altLang="zh-CN" sz="4400" dirty="0"/>
          </a:p>
          <a:p>
            <a:r>
              <a:rPr lang="en-US" altLang="zh-CN" sz="4400" dirty="0"/>
              <a:t>	 </a:t>
            </a:r>
            <a:r>
              <a:rPr lang="zh-CN" altLang="en-US" sz="3200" dirty="0"/>
              <a:t>整体设计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en-US" altLang="zh-CN" dirty="0"/>
              <a:t>	  </a:t>
            </a:r>
            <a:r>
              <a:rPr lang="zh-CN" altLang="en-US" sz="3200" dirty="0"/>
              <a:t>数据获取与设计</a:t>
            </a:r>
            <a:endParaRPr lang="en-US" altLang="zh-CN" sz="3200" dirty="0"/>
          </a:p>
          <a:p>
            <a:pPr lvl="1">
              <a:lnSpc>
                <a:spcPct val="150000"/>
              </a:lnSpc>
            </a:pPr>
            <a:r>
              <a:rPr lang="zh-CN" altLang="en-US" sz="3200" dirty="0"/>
              <a:t>  算法设计</a:t>
            </a:r>
            <a:endParaRPr lang="en-US" altLang="zh-CN" sz="3200" dirty="0"/>
          </a:p>
          <a:p>
            <a:pPr lvl="1">
              <a:lnSpc>
                <a:spcPct val="150000"/>
              </a:lnSpc>
            </a:pPr>
            <a:r>
              <a:rPr lang="zh-CN" altLang="en-US" sz="3200" dirty="0"/>
              <a:t>  演示</a:t>
            </a:r>
            <a:endParaRPr lang="en-US" altLang="zh-CN" sz="3200" dirty="0"/>
          </a:p>
          <a:p>
            <a:endParaRPr lang="zh-CN" altLang="en-US" dirty="0"/>
          </a:p>
        </p:txBody>
      </p:sp>
      <p:sp>
        <p:nvSpPr>
          <p:cNvPr id="6" name="流程图: 接点 5">
            <a:extLst>
              <a:ext uri="{FF2B5EF4-FFF2-40B4-BE49-F238E27FC236}">
                <a16:creationId xmlns:a16="http://schemas.microsoft.com/office/drawing/2014/main" id="{3C7096E6-C5C0-46F7-A167-4ADB0B60C94E}"/>
              </a:ext>
            </a:extLst>
          </p:cNvPr>
          <p:cNvSpPr/>
          <p:nvPr/>
        </p:nvSpPr>
        <p:spPr>
          <a:xfrm>
            <a:off x="6508952" y="2577280"/>
            <a:ext cx="176981" cy="169606"/>
          </a:xfrm>
          <a:prstGeom prst="flowChartConnector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接点 7">
            <a:extLst>
              <a:ext uri="{FF2B5EF4-FFF2-40B4-BE49-F238E27FC236}">
                <a16:creationId xmlns:a16="http://schemas.microsoft.com/office/drawing/2014/main" id="{D25E2B4B-8BA4-4BB6-AAAB-DB8200EF3305}"/>
              </a:ext>
            </a:extLst>
          </p:cNvPr>
          <p:cNvSpPr/>
          <p:nvPr/>
        </p:nvSpPr>
        <p:spPr>
          <a:xfrm>
            <a:off x="6508953" y="3267996"/>
            <a:ext cx="176981" cy="169606"/>
          </a:xfrm>
          <a:prstGeom prst="flowChartConnector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接点 8">
            <a:extLst>
              <a:ext uri="{FF2B5EF4-FFF2-40B4-BE49-F238E27FC236}">
                <a16:creationId xmlns:a16="http://schemas.microsoft.com/office/drawing/2014/main" id="{D5027ABD-D2C1-4647-95D0-D82A1AFB7678}"/>
              </a:ext>
            </a:extLst>
          </p:cNvPr>
          <p:cNvSpPr/>
          <p:nvPr/>
        </p:nvSpPr>
        <p:spPr>
          <a:xfrm>
            <a:off x="6508954" y="3910780"/>
            <a:ext cx="176981" cy="169606"/>
          </a:xfrm>
          <a:prstGeom prst="flowChartConnector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接点 9">
            <a:extLst>
              <a:ext uri="{FF2B5EF4-FFF2-40B4-BE49-F238E27FC236}">
                <a16:creationId xmlns:a16="http://schemas.microsoft.com/office/drawing/2014/main" id="{3E1D5DB0-79C8-4A27-A899-6D1832C2A6D9}"/>
              </a:ext>
            </a:extLst>
          </p:cNvPr>
          <p:cNvSpPr/>
          <p:nvPr/>
        </p:nvSpPr>
        <p:spPr>
          <a:xfrm>
            <a:off x="6508951" y="4720713"/>
            <a:ext cx="176981" cy="169606"/>
          </a:xfrm>
          <a:prstGeom prst="flowChartConnector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DB6747E-716A-4A94-B865-610AB414E6B2}"/>
              </a:ext>
            </a:extLst>
          </p:cNvPr>
          <p:cNvSpPr/>
          <p:nvPr/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282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5636F812-9732-4A37-9053-9E4FA33867A7}"/>
              </a:ext>
            </a:extLst>
          </p:cNvPr>
          <p:cNvSpPr/>
          <p:nvPr/>
        </p:nvSpPr>
        <p:spPr>
          <a:xfrm>
            <a:off x="-13648" y="0"/>
            <a:ext cx="121935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93" y="974101"/>
            <a:ext cx="1524000" cy="1143000"/>
          </a:xfrm>
          <a:prstGeom prst="rect">
            <a:avLst/>
          </a:prstGeom>
        </p:spPr>
      </p:pic>
      <p:pic>
        <p:nvPicPr>
          <p:cNvPr id="12" name="图片 11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83" y="4017348"/>
            <a:ext cx="1514392" cy="2145389"/>
          </a:xfrm>
          <a:prstGeom prst="rect">
            <a:avLst/>
          </a:prstGeom>
        </p:spPr>
      </p:pic>
      <p:pic>
        <p:nvPicPr>
          <p:cNvPr id="13" name="图片 12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93" y="2743192"/>
            <a:ext cx="1441282" cy="1039687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3753130" y="1680373"/>
            <a:ext cx="682388" cy="3405320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WE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zh-CN" altLang="en-US" dirty="0">
                <a:solidFill>
                  <a:schemeClr val="tx1"/>
                </a:solidFill>
              </a:rPr>
              <a:t>服务器</a:t>
            </a:r>
          </a:p>
        </p:txBody>
      </p:sp>
      <p:pic>
        <p:nvPicPr>
          <p:cNvPr id="15" name="图片 14" descr="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518" y="1152680"/>
            <a:ext cx="4515341" cy="3086851"/>
          </a:xfrm>
          <a:prstGeom prst="rect">
            <a:avLst/>
          </a:prstGeom>
        </p:spPr>
      </p:pic>
      <p:pic>
        <p:nvPicPr>
          <p:cNvPr id="16" name="图片 15" descr="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8023" y="3298804"/>
            <a:ext cx="2346856" cy="1437087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/>
        </p:nvCxnSpPr>
        <p:spPr>
          <a:xfrm>
            <a:off x="2538478" y="1680373"/>
            <a:ext cx="914400" cy="8171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538478" y="3298804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2538478" y="4017348"/>
            <a:ext cx="914400" cy="10683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4735768" y="3298804"/>
            <a:ext cx="94225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" name="流程图: 磁盘 28"/>
          <p:cNvSpPr/>
          <p:nvPr/>
        </p:nvSpPr>
        <p:spPr>
          <a:xfrm>
            <a:off x="8251928" y="593669"/>
            <a:ext cx="1721685" cy="1523432"/>
          </a:xfrm>
          <a:prstGeom prst="flowChartMagneticDisk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数据库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10030065" y="2853600"/>
            <a:ext cx="1754984" cy="13859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推荐系统</a:t>
            </a:r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7629094" y="2117101"/>
            <a:ext cx="679286" cy="98093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7983420" y="3588499"/>
            <a:ext cx="166347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 flipV="1">
            <a:off x="9762900" y="2048861"/>
            <a:ext cx="561626" cy="7216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10055501" y="2006693"/>
            <a:ext cx="597813" cy="7364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32" name="Picture 8" descr="https://timgsa.baidu.com/timg?image&amp;quality=80&amp;size=b9999_10000&amp;sec=1511667811717&amp;di=80a59ded1055d2b0adcf8541034942d1&amp;imgtype=0&amp;src=http%3A%2F%2Fimg.zcool.cn%2Fcommunity%2F012ba455d59e6532f875a1322bc629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434015" y="4696601"/>
            <a:ext cx="1212880" cy="1212880"/>
          </a:xfrm>
          <a:prstGeom prst="rect">
            <a:avLst/>
          </a:prstGeom>
          <a:noFill/>
        </p:spPr>
      </p:pic>
      <p:cxnSp>
        <p:nvCxnSpPr>
          <p:cNvPr id="42" name="直接箭头连接符 41"/>
          <p:cNvCxnSpPr/>
          <p:nvPr/>
        </p:nvCxnSpPr>
        <p:spPr>
          <a:xfrm flipH="1">
            <a:off x="9845613" y="4430600"/>
            <a:ext cx="725813" cy="96038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7104342" y="6027003"/>
            <a:ext cx="42642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Baidu</a:t>
            </a:r>
            <a:r>
              <a:rPr lang="zh-CN" altLang="en-US" dirty="0">
                <a:solidFill>
                  <a:schemeClr val="bg1"/>
                </a:solidFill>
              </a:rPr>
              <a:t>地图</a:t>
            </a:r>
            <a:r>
              <a:rPr lang="en-US" altLang="zh-CN" dirty="0">
                <a:solidFill>
                  <a:schemeClr val="bg1"/>
                </a:solidFill>
              </a:rPr>
              <a:t>API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H="1">
            <a:off x="7460049" y="1813914"/>
            <a:ext cx="696037" cy="10396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169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95F6F09-2098-4DD6-95EE-CF6F54A473B4}"/>
              </a:ext>
            </a:extLst>
          </p:cNvPr>
          <p:cNvSpPr txBox="1"/>
          <p:nvPr/>
        </p:nvSpPr>
        <p:spPr>
          <a:xfrm>
            <a:off x="228600" y="391886"/>
            <a:ext cx="2481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整体设计：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EEA2C0-4915-49D4-A523-9A6E53C23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232" y="391886"/>
            <a:ext cx="10301749" cy="621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91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C3CC6E-1630-47C0-BDA1-D177C10E7866}"/>
              </a:ext>
            </a:extLst>
          </p:cNvPr>
          <p:cNvSpPr txBox="1"/>
          <p:nvPr/>
        </p:nvSpPr>
        <p:spPr>
          <a:xfrm>
            <a:off x="359580" y="273641"/>
            <a:ext cx="3185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数据获取：</a:t>
            </a:r>
            <a:endParaRPr lang="zh-CN" altLang="en-US" sz="3200" dirty="0">
              <a:solidFill>
                <a:srgbClr val="00B0F0"/>
              </a:solidFill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E18DF03B-0EBA-4BD5-8A16-A7D850A3BEEB}"/>
              </a:ext>
            </a:extLst>
          </p:cNvPr>
          <p:cNvSpPr/>
          <p:nvPr/>
        </p:nvSpPr>
        <p:spPr>
          <a:xfrm>
            <a:off x="1523999" y="1415144"/>
            <a:ext cx="684000" cy="3102428"/>
          </a:xfrm>
          <a:prstGeom prst="leftBrac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EE5BC8-9934-47A3-BEAB-EFCA1C0B77E6}"/>
              </a:ext>
            </a:extLst>
          </p:cNvPr>
          <p:cNvSpPr txBox="1"/>
          <p:nvPr/>
        </p:nvSpPr>
        <p:spPr>
          <a:xfrm>
            <a:off x="2207999" y="1076811"/>
            <a:ext cx="693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随机生成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CB7A9D-991F-425C-8B3B-85C9C9CC9945}"/>
              </a:ext>
            </a:extLst>
          </p:cNvPr>
          <p:cNvSpPr txBox="1"/>
          <p:nvPr/>
        </p:nvSpPr>
        <p:spPr>
          <a:xfrm>
            <a:off x="2207999" y="4218414"/>
            <a:ext cx="239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爬虫爬取</a:t>
            </a: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B21EF328-094E-4394-B8DA-26033F81877D}"/>
              </a:ext>
            </a:extLst>
          </p:cNvPr>
          <p:cNvSpPr/>
          <p:nvPr/>
        </p:nvSpPr>
        <p:spPr>
          <a:xfrm>
            <a:off x="4137471" y="2411081"/>
            <a:ext cx="684000" cy="4147562"/>
          </a:xfrm>
          <a:prstGeom prst="leftBrac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9A0AEF-C345-4FAD-A4DD-2813B5909A98}"/>
              </a:ext>
            </a:extLst>
          </p:cNvPr>
          <p:cNvSpPr txBox="1"/>
          <p:nvPr/>
        </p:nvSpPr>
        <p:spPr>
          <a:xfrm>
            <a:off x="5040085" y="2097889"/>
            <a:ext cx="696685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酒店：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星级酒店、快捷酒店、公寓式酒店</a:t>
            </a:r>
            <a:r>
              <a:rPr lang="en-US" altLang="zh-CN" sz="2800" dirty="0"/>
              <a:t>……</a:t>
            </a:r>
          </a:p>
          <a:p>
            <a:r>
              <a:rPr lang="zh-CN" altLang="en-US" sz="2800" dirty="0"/>
              <a:t>美食：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中餐厅、外国餐厅、小吃快餐店</a:t>
            </a:r>
            <a:r>
              <a:rPr lang="en-US" altLang="zh-CN" sz="2800" dirty="0"/>
              <a:t>……</a:t>
            </a:r>
          </a:p>
          <a:p>
            <a:r>
              <a:rPr lang="zh-CN" altLang="en-US" sz="2800" dirty="0"/>
              <a:t>旅游景点：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公园、动物园、植物园</a:t>
            </a:r>
            <a:r>
              <a:rPr lang="en-US" altLang="zh-CN" sz="2800" dirty="0"/>
              <a:t>……</a:t>
            </a:r>
          </a:p>
          <a:p>
            <a:r>
              <a:rPr lang="zh-CN" altLang="en-US" sz="2800" dirty="0"/>
              <a:t>休闲娱乐：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度假村、农家院、电影院</a:t>
            </a:r>
            <a:r>
              <a:rPr lang="en-US" altLang="zh-CN" sz="2800" dirty="0"/>
              <a:t>……</a:t>
            </a:r>
          </a:p>
          <a:p>
            <a:r>
              <a:rPr lang="zh-CN" altLang="en-US" sz="2800" dirty="0"/>
              <a:t>交通设施：</a:t>
            </a:r>
            <a:endParaRPr lang="en-US" altLang="zh-CN" sz="2800" dirty="0"/>
          </a:p>
          <a:p>
            <a:r>
              <a:rPr lang="en-US" altLang="zh-CN" sz="2800" dirty="0"/>
              <a:t>	 </a:t>
            </a:r>
            <a:r>
              <a:rPr lang="zh-CN" altLang="en-US" sz="2800" dirty="0"/>
              <a:t>飞机场、火车站、地铁站、公交车站</a:t>
            </a:r>
            <a:r>
              <a:rPr lang="en-US" altLang="zh-CN" sz="2800" dirty="0"/>
              <a:t>……</a:t>
            </a:r>
          </a:p>
          <a:p>
            <a:endParaRPr lang="zh-CN" altLang="en-US" sz="2800" dirty="0"/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EAA14148-97B4-4E9E-A37F-9C5ED4CBE32D}"/>
              </a:ext>
            </a:extLst>
          </p:cNvPr>
          <p:cNvSpPr/>
          <p:nvPr/>
        </p:nvSpPr>
        <p:spPr>
          <a:xfrm>
            <a:off x="4180112" y="870857"/>
            <a:ext cx="1121231" cy="947568"/>
          </a:xfrm>
          <a:prstGeom prst="leftBrac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23DBA2-2E60-4A8C-8EBF-7156F822A339}"/>
              </a:ext>
            </a:extLst>
          </p:cNvPr>
          <p:cNvSpPr txBox="1"/>
          <p:nvPr/>
        </p:nvSpPr>
        <p:spPr>
          <a:xfrm>
            <a:off x="5392114" y="553591"/>
            <a:ext cx="4120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用户特征行为及偏好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CB6D03-0339-49B2-B0C2-9EC2B3C86480}"/>
              </a:ext>
            </a:extLst>
          </p:cNvPr>
          <p:cNvSpPr txBox="1"/>
          <p:nvPr/>
        </p:nvSpPr>
        <p:spPr>
          <a:xfrm>
            <a:off x="5373900" y="1480899"/>
            <a:ext cx="4120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共享单车位置信息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11CE5C-3D95-42AB-8A32-0AAE953F93D3}"/>
              </a:ext>
            </a:extLst>
          </p:cNvPr>
          <p:cNvSpPr txBox="1"/>
          <p:nvPr/>
        </p:nvSpPr>
        <p:spPr>
          <a:xfrm>
            <a:off x="5373900" y="1021155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共享汽车位置信息</a:t>
            </a:r>
          </a:p>
        </p:txBody>
      </p:sp>
    </p:spTree>
    <p:extLst>
      <p:ext uri="{BB962C8B-B14F-4D97-AF65-F5344CB8AC3E}">
        <p14:creationId xmlns:p14="http://schemas.microsoft.com/office/powerpoint/2010/main" val="1575684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1EF33BA-D167-467E-8FC4-19D96F578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5" y="1159442"/>
            <a:ext cx="6574972" cy="399400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EE33C5D-E991-4824-983A-5DC4920FD07C}"/>
              </a:ext>
            </a:extLst>
          </p:cNvPr>
          <p:cNvSpPr txBox="1"/>
          <p:nvPr/>
        </p:nvSpPr>
        <p:spPr>
          <a:xfrm>
            <a:off x="479323" y="342110"/>
            <a:ext cx="3185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92D050"/>
                </a:solidFill>
              </a:rPr>
              <a:t>数据获取</a:t>
            </a:r>
            <a:r>
              <a:rPr lang="zh-CN" altLang="en-US" sz="3200" dirty="0">
                <a:solidFill>
                  <a:srgbClr val="92D050"/>
                </a:solidFill>
              </a:rPr>
              <a:t>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54C034-F9FD-45D8-B047-0C39ED240B99}"/>
              </a:ext>
            </a:extLst>
          </p:cNvPr>
          <p:cNvSpPr txBox="1"/>
          <p:nvPr/>
        </p:nvSpPr>
        <p:spPr>
          <a:xfrm>
            <a:off x="1752600" y="6052457"/>
            <a:ext cx="9100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http://lbsyun.baidu.com/index.php?title=webapi/ip-api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2FC750-3534-4EA8-8071-DAC84845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342" y="1609565"/>
            <a:ext cx="6574972" cy="39933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F1B2036-846E-4376-AE21-C7DA860C7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24" y="988441"/>
            <a:ext cx="9468241" cy="515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0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BCE209F-B014-4CB8-9B85-0B17FE0E83E5}"/>
              </a:ext>
            </a:extLst>
          </p:cNvPr>
          <p:cNvSpPr txBox="1"/>
          <p:nvPr/>
        </p:nvSpPr>
        <p:spPr>
          <a:xfrm>
            <a:off x="479323" y="342110"/>
            <a:ext cx="3185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92D050"/>
                </a:solidFill>
              </a:rPr>
              <a:t>数据获取</a:t>
            </a:r>
            <a:r>
              <a:rPr lang="zh-CN" altLang="en-US" sz="3200" dirty="0">
                <a:solidFill>
                  <a:srgbClr val="92D050"/>
                </a:solidFill>
              </a:rPr>
              <a:t>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799BB0-8D56-4E3F-9F9B-4364FA3016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7191" y="1211964"/>
            <a:ext cx="5302102" cy="30852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563105-51F6-4682-B9FA-8C405863C4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27913" y="2254400"/>
            <a:ext cx="5302102" cy="30852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C7347D-2494-4988-A0EF-CFD3494D6EE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55921" y="1925168"/>
            <a:ext cx="5302102" cy="30852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671C85-1582-4669-A000-8EB83D7DA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797" y="1211964"/>
            <a:ext cx="10520449" cy="49712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C11CE8-16B0-4478-AD05-22E04F31F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314" y="849630"/>
            <a:ext cx="9557326" cy="511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8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6CDDDE8-9405-4122-A755-9A3C7172F7D2}"/>
              </a:ext>
            </a:extLst>
          </p:cNvPr>
          <p:cNvSpPr/>
          <p:nvPr/>
        </p:nvSpPr>
        <p:spPr>
          <a:xfrm>
            <a:off x="5300257" y="418838"/>
            <a:ext cx="6614652" cy="6223315"/>
          </a:xfrm>
          <a:prstGeom prst="rect">
            <a:avLst/>
          </a:prstGeom>
          <a:gradFill>
            <a:gsLst>
              <a:gs pos="82000">
                <a:schemeClr val="accent6">
                  <a:lumMod val="84000"/>
                  <a:lumOff val="16000"/>
                  <a:alpha val="1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827204-414C-45FD-B8FD-DF1DCADD7594}"/>
              </a:ext>
            </a:extLst>
          </p:cNvPr>
          <p:cNvSpPr txBox="1"/>
          <p:nvPr/>
        </p:nvSpPr>
        <p:spPr>
          <a:xfrm>
            <a:off x="237784" y="228925"/>
            <a:ext cx="3185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92D050"/>
                </a:solidFill>
              </a:rPr>
              <a:t>算法流程</a:t>
            </a:r>
            <a:r>
              <a:rPr lang="zh-CN" altLang="en-US" sz="3200" dirty="0">
                <a:solidFill>
                  <a:srgbClr val="92D050"/>
                </a:solidFill>
              </a:rPr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BFE63B-4308-4414-9ABA-D624794E4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80" y="552091"/>
            <a:ext cx="4118794" cy="62499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47F960-2AF5-423D-BE72-8C62F11615E4}"/>
              </a:ext>
            </a:extLst>
          </p:cNvPr>
          <p:cNvSpPr txBox="1"/>
          <p:nvPr/>
        </p:nvSpPr>
        <p:spPr>
          <a:xfrm>
            <a:off x="5355558" y="669395"/>
            <a:ext cx="57164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推荐系统算法：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zh-CN" altLang="en-US" dirty="0"/>
              <a:t>基于内容推荐：相似度推荐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zh-CN" altLang="en-US" dirty="0"/>
              <a:t>协同过滤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zh-CN" altLang="en-US" dirty="0"/>
              <a:t>基于矩阵分解推荐：</a:t>
            </a:r>
            <a:r>
              <a:rPr lang="en-US" altLang="zh-CN" dirty="0"/>
              <a:t>SVD</a:t>
            </a:r>
            <a:r>
              <a:rPr lang="zh-CN" altLang="en-US" dirty="0"/>
              <a:t>，</a:t>
            </a:r>
            <a:r>
              <a:rPr lang="en-US" altLang="zh-CN" dirty="0"/>
              <a:t>SVD++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zh-CN" altLang="en-US" dirty="0"/>
              <a:t>混合推荐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695C61-1BB1-4DF9-8989-F9DD5C8D0611}"/>
              </a:ext>
            </a:extLst>
          </p:cNvPr>
          <p:cNvSpPr txBox="1"/>
          <p:nvPr/>
        </p:nvSpPr>
        <p:spPr>
          <a:xfrm>
            <a:off x="5424831" y="3459109"/>
            <a:ext cx="64900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路径规划算法：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zh-CN" altLang="en-US" dirty="0"/>
              <a:t>多目标终点的</a:t>
            </a:r>
            <a:r>
              <a:rPr lang="en-US" altLang="zh-CN" dirty="0"/>
              <a:t>TSP</a:t>
            </a:r>
            <a:r>
              <a:rPr lang="zh-CN" altLang="en-US" dirty="0"/>
              <a:t>问题：贪心、模拟退火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zh-CN" altLang="en-US" dirty="0"/>
              <a:t>单目标终点的最短路问题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450D566-A51C-4250-AAE5-BCF07E34DB17}"/>
              </a:ext>
            </a:extLst>
          </p:cNvPr>
          <p:cNvSpPr txBox="1"/>
          <p:nvPr/>
        </p:nvSpPr>
        <p:spPr>
          <a:xfrm>
            <a:off x="5463378" y="5126181"/>
            <a:ext cx="5832763" cy="113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缺失数据补充：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	multiple imputation</a:t>
            </a:r>
            <a:r>
              <a:rPr lang="zh-CN" altLang="en-US" dirty="0"/>
              <a:t>， </a:t>
            </a:r>
            <a:r>
              <a:rPr lang="en-US" altLang="zh-CN" dirty="0"/>
              <a:t>EM</a:t>
            </a:r>
            <a:r>
              <a:rPr lang="zh-CN" altLang="en-US" dirty="0"/>
              <a:t>，</a:t>
            </a:r>
            <a:r>
              <a:rPr lang="en-US" altLang="zh-CN" dirty="0"/>
              <a:t>Bayes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1448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EF66319-BC5F-4145-8AF2-892D2ACEF52B}"/>
              </a:ext>
            </a:extLst>
          </p:cNvPr>
          <p:cNvSpPr txBox="1"/>
          <p:nvPr/>
        </p:nvSpPr>
        <p:spPr>
          <a:xfrm>
            <a:off x="588738" y="342110"/>
            <a:ext cx="3185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92D050"/>
                </a:solidFill>
              </a:rPr>
              <a:t>应用场景</a:t>
            </a:r>
            <a:r>
              <a:rPr lang="zh-CN" altLang="en-US" sz="3200" dirty="0">
                <a:solidFill>
                  <a:srgbClr val="92D050"/>
                </a:solidFill>
              </a:rPr>
              <a:t>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90F20A-33C7-4BD2-8D3B-F5F0ED24BFEC}"/>
              </a:ext>
            </a:extLst>
          </p:cNvPr>
          <p:cNvSpPr/>
          <p:nvPr/>
        </p:nvSpPr>
        <p:spPr>
          <a:xfrm rot="609252">
            <a:off x="7593186" y="4093601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暴雨躲避</a:t>
            </a:r>
            <a:endParaRPr lang="en-US" altLang="zh-CN" sz="5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A4068B2-69B4-4C10-A502-4BA8201FF583}"/>
              </a:ext>
            </a:extLst>
          </p:cNvPr>
          <p:cNvSpPr/>
          <p:nvPr/>
        </p:nvSpPr>
        <p:spPr>
          <a:xfrm rot="21249533">
            <a:off x="7346598" y="1539111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美食嗅探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1B8D81A-9BEE-4B32-B4DA-2353006A73E0}"/>
              </a:ext>
            </a:extLst>
          </p:cNvPr>
          <p:cNvSpPr/>
          <p:nvPr/>
        </p:nvSpPr>
        <p:spPr>
          <a:xfrm rot="20805292">
            <a:off x="1211958" y="1331202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个性推荐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191BF1-7112-455C-AF5E-B1D5500BB6FD}"/>
              </a:ext>
            </a:extLst>
          </p:cNvPr>
          <p:cNvSpPr/>
          <p:nvPr/>
        </p:nvSpPr>
        <p:spPr>
          <a:xfrm rot="288893">
            <a:off x="4291222" y="2560935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用户画像</a:t>
            </a:r>
            <a:endParaRPr lang="en-US" altLang="zh-CN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0900DBD-03A0-4A4F-9733-732DA462E3F8}"/>
              </a:ext>
            </a:extLst>
          </p:cNvPr>
          <p:cNvSpPr/>
          <p:nvPr/>
        </p:nvSpPr>
        <p:spPr>
          <a:xfrm rot="538624">
            <a:off x="1515523" y="4200749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行程规划</a:t>
            </a:r>
          </a:p>
        </p:txBody>
      </p:sp>
    </p:spTree>
    <p:extLst>
      <p:ext uri="{BB962C8B-B14F-4D97-AF65-F5344CB8AC3E}">
        <p14:creationId xmlns:p14="http://schemas.microsoft.com/office/powerpoint/2010/main" val="376450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9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1_Office 主题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sharepoint/v3/field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1313</TotalTime>
  <Words>282</Words>
  <Application>Microsoft Office PowerPoint</Application>
  <PresentationFormat>自定义</PresentationFormat>
  <Paragraphs>101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宋体</vt:lpstr>
      <vt:lpstr>Microsoft YaHei</vt:lpstr>
      <vt:lpstr>Microsoft YaHei</vt:lpstr>
      <vt:lpstr>Arial</vt:lpstr>
      <vt:lpstr>Calibri</vt:lpstr>
      <vt:lpstr>Century Gothic</vt:lpstr>
      <vt:lpstr>Impact</vt:lpstr>
      <vt:lpstr>Segoe UI Light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 PLUS</dc:creator>
  <cp:keywords/>
  <dc:description/>
  <cp:lastModifiedBy>杨学斌</cp:lastModifiedBy>
  <cp:revision>286</cp:revision>
  <dcterms:created xsi:type="dcterms:W3CDTF">2010-04-12T23:12:02Z</dcterms:created>
  <dcterms:modified xsi:type="dcterms:W3CDTF">2017-11-26T04:23:29Z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